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87" r:id="rId3"/>
    <p:sldId id="282" r:id="rId4"/>
    <p:sldId id="273" r:id="rId5"/>
    <p:sldId id="270" r:id="rId6"/>
    <p:sldId id="267" r:id="rId7"/>
    <p:sldId id="274" r:id="rId8"/>
    <p:sldId id="275" r:id="rId9"/>
    <p:sldId id="259" r:id="rId10"/>
    <p:sldId id="283" r:id="rId11"/>
    <p:sldId id="276" r:id="rId12"/>
    <p:sldId id="268" r:id="rId13"/>
    <p:sldId id="271" r:id="rId14"/>
    <p:sldId id="277" r:id="rId15"/>
    <p:sldId id="278" r:id="rId16"/>
    <p:sldId id="260" r:id="rId17"/>
    <p:sldId id="284" r:id="rId18"/>
    <p:sldId id="279" r:id="rId19"/>
    <p:sldId id="269" r:id="rId20"/>
    <p:sldId id="272" r:id="rId21"/>
    <p:sldId id="280" r:id="rId22"/>
    <p:sldId id="281" r:id="rId23"/>
    <p:sldId id="264" r:id="rId24"/>
    <p:sldId id="285" r:id="rId25"/>
    <p:sldId id="257" r:id="rId26"/>
    <p:sldId id="265" r:id="rId27"/>
    <p:sldId id="286" r:id="rId28"/>
    <p:sldId id="258" r:id="rId29"/>
    <p:sldId id="266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89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1"/>
    <p:restoredTop sz="96326"/>
  </p:normalViewPr>
  <p:slideViewPr>
    <p:cSldViewPr snapToGrid="0" snapToObjects="1">
      <p:cViewPr varScale="1">
        <p:scale>
          <a:sx n="125" d="100"/>
          <a:sy n="125" d="100"/>
        </p:scale>
        <p:origin x="168" y="2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61E2DA-551A-F944-8DAC-899C9FF9B3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A852B-143C-3C4D-86B6-D45AEC91B09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A0015-C8B3-B24E-8E6B-4E7BFBB41B5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C62613A-5908-6B47-A3E1-9E7F0677AC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4AA15A-A170-A94B-B253-693B96D5D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B28EE-D376-044C-A4B2-AE67735C16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DC21E-68BA-8841-8B31-7D82E9E84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8A1ED-713F-AB42-AC0B-0437B1BFFDA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343B-51DB-0644-B329-A7E433606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4F9CA-A96D-8347-847E-56FF4D6C2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58676-8F05-1F47-A080-7F2824CA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B3AA-7391-AF48-92EF-0750F2C26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553A-5949-2644-8267-5DED4162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6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51E2-A9D4-D64D-9196-AC7E4DCF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15225-E272-CD48-A516-A19830828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E6982-5359-C543-B30A-B560BF4C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9F6DE-BF19-124B-AB98-80B8AC6F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4002F-A7C7-4B42-AB18-7F6FFC70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4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96514-408E-8E4C-825C-3EE360463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74F83-6118-2D4C-AD0C-34CE5E78C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749F5-53E3-954F-A0DF-525E7B1C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65503-4D6E-4D41-A1FD-A842D66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79333-3F79-3E41-A1B2-BBFA7F87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4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3DCA-3398-364C-BBAA-DE6DBB92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647A-2625-E648-B39B-637DC6EB4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0AD74-2938-9F45-B726-66E7E6B2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1E9BF-D75B-0747-BE32-8E5E3FF8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760FD-AD6C-274E-863E-39BD2EAD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6E6-CDAE-464F-BE18-AC4DA9076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3ECAD-6D4C-024E-947E-F9D2901FB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F0DBC-D648-8C46-AFED-472F5F719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C24E8-CAEA-9D48-BA1F-1BE72AE8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E2AA9-34EE-F64B-9361-B7649CB7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7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1C1D-42E0-A542-A430-5DA7A262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B72B-2A66-6C42-A2A2-C4ED5F7F4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077A1-83BD-CA4E-ABC9-043F4EAFF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7C6E5-39F7-F34F-B431-C23EFC803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D5B23-C968-3A44-94B5-2A2B925A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BBAEE-7139-9542-8CED-B10F1C30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8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36A9-B8EE-E644-B437-BA1D5DEC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72752-ED27-8E4B-9C9A-B17FAB9EF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8C0-C38A-614F-B1DE-4C24993B3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33641-B2F6-3947-A1AF-8B1FD6786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624E1-338C-3649-BD9A-AB9030A05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CCEADD-AF7C-7548-B1FF-21E889A5B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D30282-474C-6A4D-A215-178DE79E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9C2F76-87A3-564A-BF2F-B339EF14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5122-B240-0F41-9E1C-1E7D9519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4B13B-E30F-924F-8903-F8857A3E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0A8A2-C1F3-2E43-B48B-D56BD30A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D2011-DAE5-BC44-86D4-3817C9329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3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B30F78-742E-034C-808D-0185B975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8CC0E-F165-2144-B1E6-7FDDFA64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192BE-4A1A-6643-8F89-C89BB47D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5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B34A-8873-EA4C-874F-A6102BCE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D917-2AD4-D041-85EF-87AB98272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1391B-64C3-D74F-A5A0-9EBA58463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2B7F3-896B-464E-B092-8C3AFFF1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E2DFA-942F-214F-AF93-03F93AA84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377D3-2AF7-1549-957B-246D51F8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1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BCCC-70E7-2A4A-9EE6-CDC06F7F1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32272-7C6F-6046-8D7B-679598F34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229ED-5044-FB4D-9E44-8C7207D00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FE29-4DB7-4E45-A8E1-B52A2E13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B7860-817D-FB43-AAF3-6F0BAC44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7BA0B-4803-5A4B-95E7-4D316B26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DC324-6E84-F342-BAF8-7BB4E04D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40CA2-ECE4-3048-A8ED-6E0592DC2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CE41-3EB5-A84F-99DC-3ACCAD1B7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DBF56-9548-0E41-B60D-FCF7EEEA323A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10FBA-1AF5-3146-A010-4EA67A0DB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28A4F-C379-8347-A1A5-B0FA2CE4B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3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86EC-1335-7442-A1D1-E14B2ADE2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86AEC-D2C4-1F46-AD44-616649F71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21, 2021</a:t>
            </a:r>
          </a:p>
          <a:p>
            <a:r>
              <a:rPr lang="en-US" dirty="0"/>
              <a:t>David Chen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663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86EC-1335-7442-A1D1-E14B2ADE2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S3 vs. S4 vs. S5</a:t>
            </a:r>
          </a:p>
        </p:txBody>
      </p:sp>
    </p:spTree>
    <p:extLst>
      <p:ext uri="{BB962C8B-B14F-4D97-AF65-F5344CB8AC3E}">
        <p14:creationId xmlns:p14="http://schemas.microsoft.com/office/powerpoint/2010/main" val="79001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373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S4 vs. S5: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61011" y="1229239"/>
            <a:ext cx="1788803" cy="43330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AF297-3929-8243-AC26-C6EC2F69B9FE}"/>
              </a:ext>
            </a:extLst>
          </p:cNvPr>
          <p:cNvSpPr/>
          <p:nvPr/>
        </p:nvSpPr>
        <p:spPr>
          <a:xfrm>
            <a:off x="2953914" y="76710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A9A58-7FEC-B64C-AA98-4A11BF46D9C9}"/>
              </a:ext>
            </a:extLst>
          </p:cNvPr>
          <p:cNvSpPr/>
          <p:nvPr/>
        </p:nvSpPr>
        <p:spPr>
          <a:xfrm rot="16200000">
            <a:off x="144196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2DAAB-EF2D-7144-85A1-C810D1A9A689}"/>
              </a:ext>
            </a:extLst>
          </p:cNvPr>
          <p:cNvSpPr/>
          <p:nvPr/>
        </p:nvSpPr>
        <p:spPr>
          <a:xfrm rot="16200000">
            <a:off x="144196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E6892-A671-3F4C-8511-9AEE9B0328EB}"/>
              </a:ext>
            </a:extLst>
          </p:cNvPr>
          <p:cNvSpPr/>
          <p:nvPr/>
        </p:nvSpPr>
        <p:spPr>
          <a:xfrm>
            <a:off x="6075464" y="76710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08668A-9C5B-B046-A706-ECAF612DF8CC}"/>
              </a:ext>
            </a:extLst>
          </p:cNvPr>
          <p:cNvSpPr/>
          <p:nvPr/>
        </p:nvSpPr>
        <p:spPr>
          <a:xfrm>
            <a:off x="9197014" y="764730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S5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94A69EA-9EA1-2F4D-8397-0358F99E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99" y="1794597"/>
            <a:ext cx="2986404" cy="163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181F6F7-8025-B441-85C0-FE1145A9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99" y="4478222"/>
            <a:ext cx="3051671" cy="16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11CFC8-E3FC-6C4E-AF61-F7D45E94D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249" y="1794597"/>
            <a:ext cx="2986404" cy="163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5C3C77AD-AF19-1F40-AC82-EDE60FCCD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64" y="4478222"/>
            <a:ext cx="2996989" cy="164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18FF03D8-F3C0-374B-A065-2D7B69E2E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799" y="1794597"/>
            <a:ext cx="3001600" cy="164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E6026A37-0BD5-5D4F-9D73-CE159A8B9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299" y="4486539"/>
            <a:ext cx="3082100" cy="166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94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380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S4 vs. S5: GFP(A) | Negative (C)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61011" y="1229239"/>
            <a:ext cx="1788803" cy="43330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AF297-3929-8243-AC26-C6EC2F69B9FE}"/>
              </a:ext>
            </a:extLst>
          </p:cNvPr>
          <p:cNvSpPr/>
          <p:nvPr/>
        </p:nvSpPr>
        <p:spPr>
          <a:xfrm>
            <a:off x="2953914" y="76710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A9A58-7FEC-B64C-AA98-4A11BF46D9C9}"/>
              </a:ext>
            </a:extLst>
          </p:cNvPr>
          <p:cNvSpPr/>
          <p:nvPr/>
        </p:nvSpPr>
        <p:spPr>
          <a:xfrm rot="16200000">
            <a:off x="144196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2DAAB-EF2D-7144-85A1-C810D1A9A689}"/>
              </a:ext>
            </a:extLst>
          </p:cNvPr>
          <p:cNvSpPr/>
          <p:nvPr/>
        </p:nvSpPr>
        <p:spPr>
          <a:xfrm rot="16200000">
            <a:off x="144196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E6892-A671-3F4C-8511-9AEE9B0328EB}"/>
              </a:ext>
            </a:extLst>
          </p:cNvPr>
          <p:cNvSpPr/>
          <p:nvPr/>
        </p:nvSpPr>
        <p:spPr>
          <a:xfrm>
            <a:off x="6075464" y="76710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08668A-9C5B-B046-A706-ECAF612DF8CC}"/>
              </a:ext>
            </a:extLst>
          </p:cNvPr>
          <p:cNvSpPr/>
          <p:nvPr/>
        </p:nvSpPr>
        <p:spPr>
          <a:xfrm>
            <a:off x="9197014" y="764730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S5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FFF6976-8B43-1649-97A1-93BDABB2A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888" y="1821073"/>
            <a:ext cx="2938026" cy="160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5D821F7-136B-2545-886D-EA9E4C01C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08" y="4422321"/>
            <a:ext cx="3114985" cy="170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E4A7599-482D-6640-B5EB-535719C47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38" y="1821073"/>
            <a:ext cx="2938026" cy="160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F72BD52-383B-1A4E-BE40-CEC2CD645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93" y="4422320"/>
            <a:ext cx="3148123" cy="170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379C2751-491D-754F-999A-63635FCBA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779" y="1821073"/>
            <a:ext cx="3055619" cy="167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F956727E-23B1-774F-A22D-BBE2541A5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778" y="4422321"/>
            <a:ext cx="3055619" cy="167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5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377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S4 vs. S5: GFP(A) | Negative (D)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61011" y="1229239"/>
            <a:ext cx="1788803" cy="43330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AF297-3929-8243-AC26-C6EC2F69B9FE}"/>
              </a:ext>
            </a:extLst>
          </p:cNvPr>
          <p:cNvSpPr/>
          <p:nvPr/>
        </p:nvSpPr>
        <p:spPr>
          <a:xfrm>
            <a:off x="2953914" y="76710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A9A58-7FEC-B64C-AA98-4A11BF46D9C9}"/>
              </a:ext>
            </a:extLst>
          </p:cNvPr>
          <p:cNvSpPr/>
          <p:nvPr/>
        </p:nvSpPr>
        <p:spPr>
          <a:xfrm rot="16200000">
            <a:off x="144196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2DAAB-EF2D-7144-85A1-C810D1A9A689}"/>
              </a:ext>
            </a:extLst>
          </p:cNvPr>
          <p:cNvSpPr/>
          <p:nvPr/>
        </p:nvSpPr>
        <p:spPr>
          <a:xfrm rot="16200000">
            <a:off x="144196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E6892-A671-3F4C-8511-9AEE9B0328EB}"/>
              </a:ext>
            </a:extLst>
          </p:cNvPr>
          <p:cNvSpPr/>
          <p:nvPr/>
        </p:nvSpPr>
        <p:spPr>
          <a:xfrm>
            <a:off x="6075464" y="76710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08668A-9C5B-B046-A706-ECAF612DF8CC}"/>
              </a:ext>
            </a:extLst>
          </p:cNvPr>
          <p:cNvSpPr/>
          <p:nvPr/>
        </p:nvSpPr>
        <p:spPr>
          <a:xfrm>
            <a:off x="9197014" y="764730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S5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F281F66-0CCE-3F47-90D3-405A323F8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86" y="1733593"/>
            <a:ext cx="2954229" cy="161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7DA3D2E-0754-9045-9FAD-2D59F8032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41" y="4442918"/>
            <a:ext cx="3039717" cy="166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D8FB5A0-2728-D34B-A211-D45580B63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37" y="1733593"/>
            <a:ext cx="2954228" cy="161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57715D31-763A-4848-8A4B-D3EABB592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09" y="4442918"/>
            <a:ext cx="2985656" cy="161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6D74E823-0209-D14B-BDD5-936FB3812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29" y="1720824"/>
            <a:ext cx="2977560" cy="162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053A949D-A51C-3642-B0BA-8DFB754F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48" y="4442918"/>
            <a:ext cx="2941522" cy="161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5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427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S4 vs. S5: </a:t>
            </a:r>
            <a:r>
              <a:rPr lang="en-US" b="1" dirty="0" err="1"/>
              <a:t>mCherry</a:t>
            </a:r>
            <a:r>
              <a:rPr lang="en-US" b="1" dirty="0"/>
              <a:t> (B) | Negative (C)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61011" y="1229239"/>
            <a:ext cx="1788803" cy="43330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AF297-3929-8243-AC26-C6EC2F69B9FE}"/>
              </a:ext>
            </a:extLst>
          </p:cNvPr>
          <p:cNvSpPr/>
          <p:nvPr/>
        </p:nvSpPr>
        <p:spPr>
          <a:xfrm>
            <a:off x="2953914" y="76710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A9A58-7FEC-B64C-AA98-4A11BF46D9C9}"/>
              </a:ext>
            </a:extLst>
          </p:cNvPr>
          <p:cNvSpPr/>
          <p:nvPr/>
        </p:nvSpPr>
        <p:spPr>
          <a:xfrm rot="16200000">
            <a:off x="144196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2DAAB-EF2D-7144-85A1-C810D1A9A689}"/>
              </a:ext>
            </a:extLst>
          </p:cNvPr>
          <p:cNvSpPr/>
          <p:nvPr/>
        </p:nvSpPr>
        <p:spPr>
          <a:xfrm rot="16200000">
            <a:off x="144196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E6892-A671-3F4C-8511-9AEE9B0328EB}"/>
              </a:ext>
            </a:extLst>
          </p:cNvPr>
          <p:cNvSpPr/>
          <p:nvPr/>
        </p:nvSpPr>
        <p:spPr>
          <a:xfrm>
            <a:off x="6075464" y="76710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08668A-9C5B-B046-A706-ECAF612DF8CC}"/>
              </a:ext>
            </a:extLst>
          </p:cNvPr>
          <p:cNvSpPr/>
          <p:nvPr/>
        </p:nvSpPr>
        <p:spPr>
          <a:xfrm>
            <a:off x="9197014" y="764730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S5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B9D9A95-9034-CD41-8A44-09B78932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66" y="1717614"/>
            <a:ext cx="3044670" cy="164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A256494-0C08-C041-B1E2-86747E7E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66" y="4442523"/>
            <a:ext cx="3100298" cy="168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549B4730-4AC0-B646-9152-47F76D34D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45" y="1717139"/>
            <a:ext cx="3020612" cy="16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D9E98083-62F4-BD48-87E0-3535771F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850" y="4442523"/>
            <a:ext cx="3106994" cy="168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BD384378-7E06-1943-A989-2210C2851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44" y="1717139"/>
            <a:ext cx="3013489" cy="16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0ADC7B94-09F0-3D49-94F1-85BAEDD4A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30" y="4442524"/>
            <a:ext cx="3048422" cy="168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1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427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S4 vs. S5: </a:t>
            </a:r>
            <a:r>
              <a:rPr lang="en-US" b="1" dirty="0" err="1"/>
              <a:t>mCherry</a:t>
            </a:r>
            <a:r>
              <a:rPr lang="en-US" b="1" dirty="0"/>
              <a:t> (B) | Negative (D)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61011" y="1229239"/>
            <a:ext cx="1788803" cy="43330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AF297-3929-8243-AC26-C6EC2F69B9FE}"/>
              </a:ext>
            </a:extLst>
          </p:cNvPr>
          <p:cNvSpPr/>
          <p:nvPr/>
        </p:nvSpPr>
        <p:spPr>
          <a:xfrm>
            <a:off x="2953914" y="76710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A9A58-7FEC-B64C-AA98-4A11BF46D9C9}"/>
              </a:ext>
            </a:extLst>
          </p:cNvPr>
          <p:cNvSpPr/>
          <p:nvPr/>
        </p:nvSpPr>
        <p:spPr>
          <a:xfrm rot="16200000">
            <a:off x="144196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2DAAB-EF2D-7144-85A1-C810D1A9A689}"/>
              </a:ext>
            </a:extLst>
          </p:cNvPr>
          <p:cNvSpPr/>
          <p:nvPr/>
        </p:nvSpPr>
        <p:spPr>
          <a:xfrm rot="16200000">
            <a:off x="144196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E6892-A671-3F4C-8511-9AEE9B0328EB}"/>
              </a:ext>
            </a:extLst>
          </p:cNvPr>
          <p:cNvSpPr/>
          <p:nvPr/>
        </p:nvSpPr>
        <p:spPr>
          <a:xfrm>
            <a:off x="6075464" y="76710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08668A-9C5B-B046-A706-ECAF612DF8CC}"/>
              </a:ext>
            </a:extLst>
          </p:cNvPr>
          <p:cNvSpPr/>
          <p:nvPr/>
        </p:nvSpPr>
        <p:spPr>
          <a:xfrm>
            <a:off x="9197014" y="764730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S5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CC567D8-E2DF-7D40-9A96-642A4459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63" y="1743660"/>
            <a:ext cx="2948476" cy="159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95B52587-43E4-2047-AD15-5BF2272D7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63" y="4494237"/>
            <a:ext cx="2948476" cy="159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E059238D-C34E-C243-BD4F-649A3904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213" y="1743660"/>
            <a:ext cx="2948476" cy="161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1006A013-BAD8-214E-A940-F2BA27DFF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44" y="4508032"/>
            <a:ext cx="2942645" cy="161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4A836F81-CD0D-8F46-AC67-DCE74E9CF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679" y="1743660"/>
            <a:ext cx="2942644" cy="161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8CE5E0E1-F174-1445-A693-2D41F2B1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593" y="4508033"/>
            <a:ext cx="2942644" cy="161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95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265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S4 vs. S5 Beta Score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61011" y="1229239"/>
            <a:ext cx="1788803" cy="433305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AF297-3929-8243-AC26-C6EC2F69B9FE}"/>
              </a:ext>
            </a:extLst>
          </p:cNvPr>
          <p:cNvSpPr/>
          <p:nvPr/>
        </p:nvSpPr>
        <p:spPr>
          <a:xfrm>
            <a:off x="2855792" y="45916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A9A58-7FEC-B64C-AA98-4A11BF46D9C9}"/>
              </a:ext>
            </a:extLst>
          </p:cNvPr>
          <p:cNvSpPr/>
          <p:nvPr/>
        </p:nvSpPr>
        <p:spPr>
          <a:xfrm rot="16200000">
            <a:off x="1343838" y="205564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2DAAB-EF2D-7144-85A1-C810D1A9A689}"/>
              </a:ext>
            </a:extLst>
          </p:cNvPr>
          <p:cNvSpPr/>
          <p:nvPr/>
        </p:nvSpPr>
        <p:spPr>
          <a:xfrm rot="16200000">
            <a:off x="1343838" y="478836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BE6892-A671-3F4C-8511-9AEE9B0328EB}"/>
              </a:ext>
            </a:extLst>
          </p:cNvPr>
          <p:cNvSpPr/>
          <p:nvPr/>
        </p:nvSpPr>
        <p:spPr>
          <a:xfrm>
            <a:off x="5977342" y="459163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08668A-9C5B-B046-A706-ECAF612DF8CC}"/>
              </a:ext>
            </a:extLst>
          </p:cNvPr>
          <p:cNvSpPr/>
          <p:nvPr/>
        </p:nvSpPr>
        <p:spPr>
          <a:xfrm>
            <a:off x="9098892" y="456790"/>
            <a:ext cx="2733975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S5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FB5ECA6-43EE-E64B-AA96-C22BA781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004" y="1365918"/>
            <a:ext cx="2958731" cy="176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AD407DE-56F9-8F4A-B652-D95D79E21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002" y="4083320"/>
            <a:ext cx="2958733" cy="17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4B366119-33D7-F441-89EA-92CDCAA72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63" y="1365918"/>
            <a:ext cx="2958731" cy="176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3D71ED4F-67AD-CA40-AC53-395BF07C1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63" y="4083320"/>
            <a:ext cx="2958731" cy="176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2478F425-A7F4-914F-AC8D-57A97EA79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258" y="1365918"/>
            <a:ext cx="2958731" cy="176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F675B2A0-4224-EC4A-B281-23EF9900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2" y="4083320"/>
            <a:ext cx="2958731" cy="176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119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86EC-1335-7442-A1D1-E14B2ADE2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S6 vs. S7</a:t>
            </a:r>
          </a:p>
        </p:txBody>
      </p:sp>
    </p:spTree>
    <p:extLst>
      <p:ext uri="{BB962C8B-B14F-4D97-AF65-F5344CB8AC3E}">
        <p14:creationId xmlns:p14="http://schemas.microsoft.com/office/powerpoint/2010/main" val="240974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314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S6 vs. S7: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57871" y="1667621"/>
            <a:ext cx="1788803" cy="307658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89390-A9A8-DE43-91C4-2AD5014C3F0A}"/>
              </a:ext>
            </a:extLst>
          </p:cNvPr>
          <p:cNvSpPr/>
          <p:nvPr/>
        </p:nvSpPr>
        <p:spPr>
          <a:xfrm>
            <a:off x="311023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08DFD-2306-EB4D-B23A-19A238E45246}"/>
              </a:ext>
            </a:extLst>
          </p:cNvPr>
          <p:cNvSpPr/>
          <p:nvPr/>
        </p:nvSpPr>
        <p:spPr>
          <a:xfrm>
            <a:off x="753733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72112-A0BE-8941-943A-DC519AF3C547}"/>
              </a:ext>
            </a:extLst>
          </p:cNvPr>
          <p:cNvSpPr/>
          <p:nvPr/>
        </p:nvSpPr>
        <p:spPr>
          <a:xfrm rot="16200000">
            <a:off x="159828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4BE66-BF74-D444-AF76-F675AA852207}"/>
              </a:ext>
            </a:extLst>
          </p:cNvPr>
          <p:cNvSpPr/>
          <p:nvPr/>
        </p:nvSpPr>
        <p:spPr>
          <a:xfrm rot="16200000">
            <a:off x="159828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5EEED61-9450-4041-B6FD-BF627354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43" y="1457012"/>
            <a:ext cx="4329664" cy="236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1AA59BE-F6C5-1F4E-842B-E2E08104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43" y="4192623"/>
            <a:ext cx="4329664" cy="236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89F72845-F0EA-3C4D-9368-FAE4BADC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19" y="1457011"/>
            <a:ext cx="4329665" cy="23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E8641C9D-C083-A44E-B327-10950AC8F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092" y="4192622"/>
            <a:ext cx="4320019" cy="23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56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315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S6 vs. S7: GFP(A) | Negative (C)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57871" y="1667621"/>
            <a:ext cx="1788803" cy="307658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89390-A9A8-DE43-91C4-2AD5014C3F0A}"/>
              </a:ext>
            </a:extLst>
          </p:cNvPr>
          <p:cNvSpPr/>
          <p:nvPr/>
        </p:nvSpPr>
        <p:spPr>
          <a:xfrm>
            <a:off x="311023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08DFD-2306-EB4D-B23A-19A238E45246}"/>
              </a:ext>
            </a:extLst>
          </p:cNvPr>
          <p:cNvSpPr/>
          <p:nvPr/>
        </p:nvSpPr>
        <p:spPr>
          <a:xfrm>
            <a:off x="753733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72112-A0BE-8941-943A-DC519AF3C547}"/>
              </a:ext>
            </a:extLst>
          </p:cNvPr>
          <p:cNvSpPr/>
          <p:nvPr/>
        </p:nvSpPr>
        <p:spPr>
          <a:xfrm rot="16200000">
            <a:off x="159828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4BE66-BF74-D444-AF76-F675AA852207}"/>
              </a:ext>
            </a:extLst>
          </p:cNvPr>
          <p:cNvSpPr/>
          <p:nvPr/>
        </p:nvSpPr>
        <p:spPr>
          <a:xfrm rot="16200000">
            <a:off x="159828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77463A5-723D-8A43-8258-F0A4C26B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431" y="1419417"/>
            <a:ext cx="4337576" cy="23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9D22499-6E00-5845-83BD-E08A89DE8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844" y="4152135"/>
            <a:ext cx="4436749" cy="240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021707C5-922D-DC48-8E8D-8522B008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180" y="1419417"/>
            <a:ext cx="4337575" cy="23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2DDCB871-A154-6849-8A2F-FF430AC9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548" y="4152135"/>
            <a:ext cx="4375208" cy="23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3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398A8CE-D818-4C48-B6B9-8553BF2C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52" y="2127564"/>
            <a:ext cx="9758785" cy="1926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7AE7A-11FF-774F-8D0D-18C3985A32C3}"/>
              </a:ext>
            </a:extLst>
          </p:cNvPr>
          <p:cNvSpPr txBox="1"/>
          <p:nvPr/>
        </p:nvSpPr>
        <p:spPr>
          <a:xfrm>
            <a:off x="261011" y="272124"/>
            <a:ext cx="3685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Cell Line Nomenclature for reference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1DA68-02D8-F04B-8595-A288F59FB88D}"/>
              </a:ext>
            </a:extLst>
          </p:cNvPr>
          <p:cNvSpPr txBox="1"/>
          <p:nvPr/>
        </p:nvSpPr>
        <p:spPr>
          <a:xfrm>
            <a:off x="2652666" y="1711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B7833-5BC1-4947-820E-90107DE20072}"/>
              </a:ext>
            </a:extLst>
          </p:cNvPr>
          <p:cNvSpPr txBox="1"/>
          <p:nvPr/>
        </p:nvSpPr>
        <p:spPr>
          <a:xfrm>
            <a:off x="3393541" y="1711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C9777A-260A-CF4E-BDDC-2D397E151DDA}"/>
              </a:ext>
            </a:extLst>
          </p:cNvPr>
          <p:cNvSpPr txBox="1"/>
          <p:nvPr/>
        </p:nvSpPr>
        <p:spPr>
          <a:xfrm>
            <a:off x="4134416" y="1711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496032-5E7E-4E44-AA31-951D4003995D}"/>
              </a:ext>
            </a:extLst>
          </p:cNvPr>
          <p:cNvSpPr txBox="1"/>
          <p:nvPr/>
        </p:nvSpPr>
        <p:spPr>
          <a:xfrm>
            <a:off x="4875291" y="1711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003708-8C25-F344-8CAC-36E56CFDA013}"/>
              </a:ext>
            </a:extLst>
          </p:cNvPr>
          <p:cNvSpPr txBox="1"/>
          <p:nvPr/>
        </p:nvSpPr>
        <p:spPr>
          <a:xfrm>
            <a:off x="5616166" y="1711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0B116-4FBF-3145-B5C8-07E3AB2FCDB3}"/>
              </a:ext>
            </a:extLst>
          </p:cNvPr>
          <p:cNvSpPr txBox="1"/>
          <p:nvPr/>
        </p:nvSpPr>
        <p:spPr>
          <a:xfrm>
            <a:off x="6402302" y="1711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07E325-63B8-AB43-A8EB-6AF699DF907A}"/>
              </a:ext>
            </a:extLst>
          </p:cNvPr>
          <p:cNvSpPr txBox="1"/>
          <p:nvPr/>
        </p:nvSpPr>
        <p:spPr>
          <a:xfrm>
            <a:off x="7143249" y="1711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6404E-7783-0448-A42B-AFBD64F797E7}"/>
              </a:ext>
            </a:extLst>
          </p:cNvPr>
          <p:cNvSpPr txBox="1"/>
          <p:nvPr/>
        </p:nvSpPr>
        <p:spPr>
          <a:xfrm>
            <a:off x="7855663" y="1711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2BF0C6-7738-5D47-8AF1-D1F20B5509A3}"/>
              </a:ext>
            </a:extLst>
          </p:cNvPr>
          <p:cNvSpPr txBox="1"/>
          <p:nvPr/>
        </p:nvSpPr>
        <p:spPr>
          <a:xfrm>
            <a:off x="9296401" y="1711104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1FBAC0-D69E-FF46-8D7C-1522A68120CF}"/>
              </a:ext>
            </a:extLst>
          </p:cNvPr>
          <p:cNvSpPr txBox="1"/>
          <p:nvPr/>
        </p:nvSpPr>
        <p:spPr>
          <a:xfrm>
            <a:off x="8647361" y="171110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933ACF-380F-1E49-ACC1-B0D78496192C}"/>
              </a:ext>
            </a:extLst>
          </p:cNvPr>
          <p:cNvSpPr txBox="1"/>
          <p:nvPr/>
        </p:nvSpPr>
        <p:spPr>
          <a:xfrm>
            <a:off x="369683" y="2721545"/>
            <a:ext cx="122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Replicate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8BDE7E-850B-1544-AB54-D50DABF06BD9}"/>
              </a:ext>
            </a:extLst>
          </p:cNvPr>
          <p:cNvSpPr txBox="1"/>
          <p:nvPr/>
        </p:nvSpPr>
        <p:spPr>
          <a:xfrm>
            <a:off x="369683" y="3444313"/>
            <a:ext cx="122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Replicate B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5BA484-54FA-4B4C-86D4-9D6489CF6684}"/>
              </a:ext>
            </a:extLst>
          </p:cNvPr>
          <p:cNvSpPr/>
          <p:nvPr/>
        </p:nvSpPr>
        <p:spPr>
          <a:xfrm>
            <a:off x="7260879" y="4798336"/>
            <a:ext cx="2631372" cy="1077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example, Cell Line 5B refers to: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C72837-FEB2-C84D-98A6-61C24C09B0DB}"/>
              </a:ext>
            </a:extLst>
          </p:cNvPr>
          <p:cNvSpPr/>
          <p:nvPr/>
        </p:nvSpPr>
        <p:spPr>
          <a:xfrm>
            <a:off x="5486400" y="3331597"/>
            <a:ext cx="747423" cy="659958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67A883-467A-4842-BA3C-0FF81AD05938}"/>
              </a:ext>
            </a:extLst>
          </p:cNvPr>
          <p:cNvSpPr/>
          <p:nvPr/>
        </p:nvSpPr>
        <p:spPr>
          <a:xfrm>
            <a:off x="5718037" y="3628979"/>
            <a:ext cx="203742" cy="20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604B4C8-D401-BA44-A2B8-A1752DA6119B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 rot="16200000" flipH="1">
            <a:off x="5788245" y="3864383"/>
            <a:ext cx="1504296" cy="1440971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2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318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S6 vs. S7: GFP(A) | Negative (D)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57871" y="1667621"/>
            <a:ext cx="1788803" cy="307658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89390-A9A8-DE43-91C4-2AD5014C3F0A}"/>
              </a:ext>
            </a:extLst>
          </p:cNvPr>
          <p:cNvSpPr/>
          <p:nvPr/>
        </p:nvSpPr>
        <p:spPr>
          <a:xfrm>
            <a:off x="311023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08DFD-2306-EB4D-B23A-19A238E45246}"/>
              </a:ext>
            </a:extLst>
          </p:cNvPr>
          <p:cNvSpPr/>
          <p:nvPr/>
        </p:nvSpPr>
        <p:spPr>
          <a:xfrm>
            <a:off x="753733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72112-A0BE-8941-943A-DC519AF3C547}"/>
              </a:ext>
            </a:extLst>
          </p:cNvPr>
          <p:cNvSpPr/>
          <p:nvPr/>
        </p:nvSpPr>
        <p:spPr>
          <a:xfrm rot="16200000">
            <a:off x="159828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4BE66-BF74-D444-AF76-F675AA852207}"/>
              </a:ext>
            </a:extLst>
          </p:cNvPr>
          <p:cNvSpPr/>
          <p:nvPr/>
        </p:nvSpPr>
        <p:spPr>
          <a:xfrm rot="16200000">
            <a:off x="159828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603B644-78D2-D34F-BAA1-A88FA50C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663" y="4214190"/>
            <a:ext cx="4387778" cy="240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3A121B4-2757-D746-B947-D240E656C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663" y="1529994"/>
            <a:ext cx="4387778" cy="240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82FD08A0-136F-1F47-A786-41F76E54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666" y="1521117"/>
            <a:ext cx="4371559" cy="239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983D92E8-D63D-8947-80A3-4DEE778C1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666" y="4214189"/>
            <a:ext cx="4355341" cy="238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610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364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S6 vs. S7: </a:t>
            </a:r>
            <a:r>
              <a:rPr lang="en-US" b="1" dirty="0" err="1"/>
              <a:t>mCherry</a:t>
            </a:r>
            <a:r>
              <a:rPr lang="en-US" b="1" dirty="0"/>
              <a:t> (B) | Negative (C)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57871" y="1667621"/>
            <a:ext cx="1788803" cy="307658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89390-A9A8-DE43-91C4-2AD5014C3F0A}"/>
              </a:ext>
            </a:extLst>
          </p:cNvPr>
          <p:cNvSpPr/>
          <p:nvPr/>
        </p:nvSpPr>
        <p:spPr>
          <a:xfrm>
            <a:off x="311023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08DFD-2306-EB4D-B23A-19A238E45246}"/>
              </a:ext>
            </a:extLst>
          </p:cNvPr>
          <p:cNvSpPr/>
          <p:nvPr/>
        </p:nvSpPr>
        <p:spPr>
          <a:xfrm>
            <a:off x="753733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72112-A0BE-8941-943A-DC519AF3C547}"/>
              </a:ext>
            </a:extLst>
          </p:cNvPr>
          <p:cNvSpPr/>
          <p:nvPr/>
        </p:nvSpPr>
        <p:spPr>
          <a:xfrm rot="16200000">
            <a:off x="159828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4BE66-BF74-D444-AF76-F675AA852207}"/>
              </a:ext>
            </a:extLst>
          </p:cNvPr>
          <p:cNvSpPr/>
          <p:nvPr/>
        </p:nvSpPr>
        <p:spPr>
          <a:xfrm rot="16200000">
            <a:off x="159828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7DA2849-19F9-5D41-89DB-AC4CD83F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13" y="1419417"/>
            <a:ext cx="4422158" cy="24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312F3D09-6C8B-AC44-B4A5-5CBB75F5F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13" y="4213579"/>
            <a:ext cx="4422158" cy="242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3746A5B3-637D-B94B-8BE5-F8710C46F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71" y="1419417"/>
            <a:ext cx="4443067" cy="242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56F45F15-6CDE-264E-9C81-FFDE43BD1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46" y="4213579"/>
            <a:ext cx="4341012" cy="23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128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367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S6 vs. S7: </a:t>
            </a:r>
            <a:r>
              <a:rPr lang="en-US" b="1" dirty="0" err="1"/>
              <a:t>mCherry</a:t>
            </a:r>
            <a:r>
              <a:rPr lang="en-US" b="1" dirty="0"/>
              <a:t> (B) | Negative (D)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57871" y="1667621"/>
            <a:ext cx="1788803" cy="307658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89390-A9A8-DE43-91C4-2AD5014C3F0A}"/>
              </a:ext>
            </a:extLst>
          </p:cNvPr>
          <p:cNvSpPr/>
          <p:nvPr/>
        </p:nvSpPr>
        <p:spPr>
          <a:xfrm>
            <a:off x="311023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08DFD-2306-EB4D-B23A-19A238E45246}"/>
              </a:ext>
            </a:extLst>
          </p:cNvPr>
          <p:cNvSpPr/>
          <p:nvPr/>
        </p:nvSpPr>
        <p:spPr>
          <a:xfrm>
            <a:off x="753733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72112-A0BE-8941-943A-DC519AF3C547}"/>
              </a:ext>
            </a:extLst>
          </p:cNvPr>
          <p:cNvSpPr/>
          <p:nvPr/>
        </p:nvSpPr>
        <p:spPr>
          <a:xfrm rot="16200000">
            <a:off x="159828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4BE66-BF74-D444-AF76-F675AA852207}"/>
              </a:ext>
            </a:extLst>
          </p:cNvPr>
          <p:cNvSpPr/>
          <p:nvPr/>
        </p:nvSpPr>
        <p:spPr>
          <a:xfrm rot="16200000">
            <a:off x="159828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8CFF158-EBF5-5045-B382-320684037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337" y="4152135"/>
            <a:ext cx="4225772" cy="231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315038EB-DF40-394E-BAFE-6B027F9B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27" y="1547483"/>
            <a:ext cx="4233224" cy="23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9B2C4CDD-6D98-D14A-8094-D16BB33EC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782" y="1547483"/>
            <a:ext cx="4233225" cy="231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1AB52FAC-B043-5E44-A4D4-A88A18FFB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434" y="4152135"/>
            <a:ext cx="4277573" cy="234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482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230AB-9A2F-1C48-AB8F-759F41DB7D22}"/>
              </a:ext>
            </a:extLst>
          </p:cNvPr>
          <p:cNvSpPr txBox="1"/>
          <p:nvPr/>
        </p:nvSpPr>
        <p:spPr>
          <a:xfrm>
            <a:off x="261011" y="272124"/>
            <a:ext cx="206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S6 vs. S7 Beta Score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5E3E8D4-BF80-FB4D-AC18-00CE9886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6810BE-AE89-E94C-8782-3DEC6275560F}"/>
              </a:ext>
            </a:extLst>
          </p:cNvPr>
          <p:cNvSpPr/>
          <p:nvPr/>
        </p:nvSpPr>
        <p:spPr>
          <a:xfrm>
            <a:off x="257871" y="1667621"/>
            <a:ext cx="1788803" cy="307658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E89390-A9A8-DE43-91C4-2AD5014C3F0A}"/>
              </a:ext>
            </a:extLst>
          </p:cNvPr>
          <p:cNvSpPr/>
          <p:nvPr/>
        </p:nvSpPr>
        <p:spPr>
          <a:xfrm>
            <a:off x="3110233" y="451212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08DFD-2306-EB4D-B23A-19A238E45246}"/>
              </a:ext>
            </a:extLst>
          </p:cNvPr>
          <p:cNvSpPr/>
          <p:nvPr/>
        </p:nvSpPr>
        <p:spPr>
          <a:xfrm>
            <a:off x="7537337" y="451212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72112-A0BE-8941-943A-DC519AF3C547}"/>
              </a:ext>
            </a:extLst>
          </p:cNvPr>
          <p:cNvSpPr/>
          <p:nvPr/>
        </p:nvSpPr>
        <p:spPr>
          <a:xfrm rot="16200000">
            <a:off x="1598279" y="2047695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04BE66-BF74-D444-AF76-F675AA852207}"/>
              </a:ext>
            </a:extLst>
          </p:cNvPr>
          <p:cNvSpPr/>
          <p:nvPr/>
        </p:nvSpPr>
        <p:spPr>
          <a:xfrm rot="16200000">
            <a:off x="1598279" y="4780413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7580253-7B89-5E44-9AFA-F28FDA59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500" y="1103526"/>
            <a:ext cx="4058106" cy="242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114D32FC-9C16-3541-A233-7A6C6081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932" y="3753016"/>
            <a:ext cx="4099650" cy="248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194CF6DD-85AD-8946-9502-54837BE77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337" y="1103526"/>
            <a:ext cx="4130759" cy="246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981AC361-AE15-2040-BDBE-105BEABE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257" y="3753016"/>
            <a:ext cx="4130759" cy="246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46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86EC-1335-7442-A1D1-E14B2ADE2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S8 vs. S10A</a:t>
            </a:r>
          </a:p>
        </p:txBody>
      </p:sp>
    </p:spTree>
    <p:extLst>
      <p:ext uri="{BB962C8B-B14F-4D97-AF65-F5344CB8AC3E}">
        <p14:creationId xmlns:p14="http://schemas.microsoft.com/office/powerpoint/2010/main" val="119267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6AE7CE-A6CE-7441-B9EE-7BD889ED821B}"/>
              </a:ext>
            </a:extLst>
          </p:cNvPr>
          <p:cNvSpPr/>
          <p:nvPr/>
        </p:nvSpPr>
        <p:spPr>
          <a:xfrm>
            <a:off x="79663" y="1122839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mCherry_B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4FB89-0B25-0A46-814D-AC580C8FD34C}"/>
              </a:ext>
            </a:extLst>
          </p:cNvPr>
          <p:cNvSpPr/>
          <p:nvPr/>
        </p:nvSpPr>
        <p:spPr>
          <a:xfrm>
            <a:off x="25180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Negative_C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44AF9-DAEF-D34C-B24E-C96A39B5930B}"/>
              </a:ext>
            </a:extLst>
          </p:cNvPr>
          <p:cNvSpPr/>
          <p:nvPr/>
        </p:nvSpPr>
        <p:spPr>
          <a:xfrm>
            <a:off x="49564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Negative_D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CD963-8842-6B45-B0B8-68B0C96AD819}"/>
              </a:ext>
            </a:extLst>
          </p:cNvPr>
          <p:cNvSpPr/>
          <p:nvPr/>
        </p:nvSpPr>
        <p:spPr>
          <a:xfrm>
            <a:off x="73948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mCherry_B</a:t>
            </a:r>
            <a:r>
              <a:rPr lang="en-US" sz="1400" dirty="0"/>
              <a:t> vs. </a:t>
            </a:r>
            <a:r>
              <a:rPr lang="en-US" sz="1400" dirty="0" err="1"/>
              <a:t>Negative_C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6D9C8-54C5-9B48-8066-8DA4D9A7AD71}"/>
              </a:ext>
            </a:extLst>
          </p:cNvPr>
          <p:cNvSpPr/>
          <p:nvPr/>
        </p:nvSpPr>
        <p:spPr>
          <a:xfrm>
            <a:off x="9833263" y="1122834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mCherry_B</a:t>
            </a:r>
            <a:r>
              <a:rPr lang="en-US" sz="1400" dirty="0"/>
              <a:t> vs. </a:t>
            </a:r>
            <a:r>
              <a:rPr lang="en-US" sz="1400" dirty="0" err="1"/>
              <a:t>Negative_D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3769A-5275-5343-8BF7-0DB5973B53DF}"/>
              </a:ext>
            </a:extLst>
          </p:cNvPr>
          <p:cNvSpPr/>
          <p:nvPr/>
        </p:nvSpPr>
        <p:spPr>
          <a:xfrm>
            <a:off x="3146498" y="3538657"/>
            <a:ext cx="2973325" cy="3636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</a:t>
            </a:r>
            <a:r>
              <a:rPr lang="en-US" sz="1400" dirty="0"/>
              <a:t> Top 5% vs Bottom 5%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155864" y="397771"/>
            <a:ext cx="1003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Dual Reporter HT29(3) vs Single Channel HT29(3) </a:t>
            </a:r>
            <a:r>
              <a:rPr lang="en-US" b="1" dirty="0" err="1"/>
              <a:t>mCherry</a:t>
            </a:r>
            <a:r>
              <a:rPr lang="en-US" b="1" dirty="0"/>
              <a:t> vs Single Channel HT29(3) GFP (S8 vs. S10A)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458024-4966-C44A-A926-121B423279EF}"/>
              </a:ext>
            </a:extLst>
          </p:cNvPr>
          <p:cNvSpPr/>
          <p:nvPr/>
        </p:nvSpPr>
        <p:spPr>
          <a:xfrm>
            <a:off x="8023298" y="3559291"/>
            <a:ext cx="2973325" cy="3636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 Top 5% vs Bottom 5% 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5D98EE01-0541-C64C-A1B8-B7B1133DC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3" y="4526986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537852-6B00-004A-B5B0-356F90309FD9}"/>
              </a:ext>
            </a:extLst>
          </p:cNvPr>
          <p:cNvSpPr/>
          <p:nvPr/>
        </p:nvSpPr>
        <p:spPr>
          <a:xfrm>
            <a:off x="262543" y="4979222"/>
            <a:ext cx="1788803" cy="14936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93B5E81-68C8-F440-A38B-42A07695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395" y="1637268"/>
            <a:ext cx="2354935" cy="128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6BC464B3-B148-6D4F-B435-03FC33974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" y="1637268"/>
            <a:ext cx="2354935" cy="128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AFA60130-0362-814C-887C-50E5A57AD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28" y="1637268"/>
            <a:ext cx="2354936" cy="128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58F90E4F-03D1-9147-8305-19A8F85A6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995" y="1637745"/>
            <a:ext cx="2354064" cy="12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>
            <a:extLst>
              <a:ext uri="{FF2B5EF4-FFF2-40B4-BE49-F238E27FC236}">
                <a16:creationId xmlns:a16="http://schemas.microsoft.com/office/drawing/2014/main" id="{0285F161-046F-5743-AC3B-CD861DDA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199" y="1637268"/>
            <a:ext cx="2354065" cy="12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>
            <a:extLst>
              <a:ext uri="{FF2B5EF4-FFF2-40B4-BE49-F238E27FC236}">
                <a16:creationId xmlns:a16="http://schemas.microsoft.com/office/drawing/2014/main" id="{F1CD85AD-EEC3-4A4F-9496-3100ABA3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437" y="4025195"/>
            <a:ext cx="4756151" cy="2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>
            <a:extLst>
              <a:ext uri="{FF2B5EF4-FFF2-40B4-BE49-F238E27FC236}">
                <a16:creationId xmlns:a16="http://schemas.microsoft.com/office/drawing/2014/main" id="{E21FB435-689F-C24B-A0C1-E01A1A4D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232" y="4025195"/>
            <a:ext cx="4714319" cy="258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69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6AE7CE-A6CE-7441-B9EE-7BD889ED821B}"/>
              </a:ext>
            </a:extLst>
          </p:cNvPr>
          <p:cNvSpPr/>
          <p:nvPr/>
        </p:nvSpPr>
        <p:spPr>
          <a:xfrm>
            <a:off x="315538" y="1180266"/>
            <a:ext cx="5422640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Dual Reporter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3769A-5275-5343-8BF7-0DB5973B53DF}"/>
              </a:ext>
            </a:extLst>
          </p:cNvPr>
          <p:cNvSpPr/>
          <p:nvPr/>
        </p:nvSpPr>
        <p:spPr>
          <a:xfrm>
            <a:off x="6445993" y="3858024"/>
            <a:ext cx="5422640" cy="3636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Channel </a:t>
            </a:r>
            <a:r>
              <a:rPr lang="en-US" sz="1400" dirty="0" err="1"/>
              <a:t>mCherry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155864" y="397771"/>
            <a:ext cx="1104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Dual Reporter HT29(3) vs Single Channel HT29(3) </a:t>
            </a:r>
            <a:r>
              <a:rPr lang="en-US" b="1" dirty="0" err="1"/>
              <a:t>mCherry</a:t>
            </a:r>
            <a:r>
              <a:rPr lang="en-US" b="1" dirty="0"/>
              <a:t> vs Single Channel HT29(3) GFP (S8 vs. S10A) Beta Score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458024-4966-C44A-A926-121B423279EF}"/>
              </a:ext>
            </a:extLst>
          </p:cNvPr>
          <p:cNvSpPr/>
          <p:nvPr/>
        </p:nvSpPr>
        <p:spPr>
          <a:xfrm>
            <a:off x="6445993" y="1180266"/>
            <a:ext cx="5422640" cy="3636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Channel GFP</a:t>
            </a:r>
          </a:p>
        </p:txBody>
      </p: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8234158F-1024-9B44-802D-BFD674ED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8" y="5385727"/>
            <a:ext cx="1788803" cy="12081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97DE469-D49A-B944-8E87-7FFB6C716883}"/>
              </a:ext>
            </a:extLst>
          </p:cNvPr>
          <p:cNvSpPr/>
          <p:nvPr/>
        </p:nvSpPr>
        <p:spPr>
          <a:xfrm>
            <a:off x="315538" y="5837963"/>
            <a:ext cx="1788803" cy="14936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26D1E47-D09D-7C46-ADE1-3581F273D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7" y="1737639"/>
            <a:ext cx="5664491" cy="338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6A51F5F4-6A93-D443-B35A-2442E6EE8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92" y="1653753"/>
            <a:ext cx="4969566" cy="202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CA0541B7-92A9-1D4D-8C51-0693782DD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92" y="4475827"/>
            <a:ext cx="4969566" cy="205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204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86EC-1335-7442-A1D1-E14B2ADE2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S9 vs. S10B</a:t>
            </a:r>
          </a:p>
        </p:txBody>
      </p:sp>
    </p:spTree>
    <p:extLst>
      <p:ext uri="{BB962C8B-B14F-4D97-AF65-F5344CB8AC3E}">
        <p14:creationId xmlns:p14="http://schemas.microsoft.com/office/powerpoint/2010/main" val="1743495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6AE7CE-A6CE-7441-B9EE-7BD889ED821B}"/>
              </a:ext>
            </a:extLst>
          </p:cNvPr>
          <p:cNvSpPr/>
          <p:nvPr/>
        </p:nvSpPr>
        <p:spPr>
          <a:xfrm>
            <a:off x="79663" y="1122839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mCherry_B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14FB89-0B25-0A46-814D-AC580C8FD34C}"/>
              </a:ext>
            </a:extLst>
          </p:cNvPr>
          <p:cNvSpPr/>
          <p:nvPr/>
        </p:nvSpPr>
        <p:spPr>
          <a:xfrm>
            <a:off x="25180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Negative_C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44AF9-DAEF-D34C-B24E-C96A39B5930B}"/>
              </a:ext>
            </a:extLst>
          </p:cNvPr>
          <p:cNvSpPr/>
          <p:nvPr/>
        </p:nvSpPr>
        <p:spPr>
          <a:xfrm>
            <a:off x="49564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GFP_A vs. </a:t>
            </a:r>
            <a:r>
              <a:rPr lang="en-US" sz="1400" dirty="0" err="1"/>
              <a:t>Negative_D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CD963-8842-6B45-B0B8-68B0C96AD819}"/>
              </a:ext>
            </a:extLst>
          </p:cNvPr>
          <p:cNvSpPr/>
          <p:nvPr/>
        </p:nvSpPr>
        <p:spPr>
          <a:xfrm>
            <a:off x="7394863" y="1122835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mCherry_B</a:t>
            </a:r>
            <a:r>
              <a:rPr lang="en-US" sz="1400" dirty="0"/>
              <a:t> vs. </a:t>
            </a:r>
            <a:r>
              <a:rPr lang="en-US" sz="1400" dirty="0" err="1"/>
              <a:t>Negative_C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6D9C8-54C5-9B48-8066-8DA4D9A7AD71}"/>
              </a:ext>
            </a:extLst>
          </p:cNvPr>
          <p:cNvSpPr/>
          <p:nvPr/>
        </p:nvSpPr>
        <p:spPr>
          <a:xfrm>
            <a:off x="9833263" y="1122834"/>
            <a:ext cx="2286001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mCherry_B</a:t>
            </a:r>
            <a:r>
              <a:rPr lang="en-US" sz="1400" dirty="0"/>
              <a:t> vs. </a:t>
            </a:r>
            <a:r>
              <a:rPr lang="en-US" sz="1400" dirty="0" err="1"/>
              <a:t>Negative_D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3769A-5275-5343-8BF7-0DB5973B53DF}"/>
              </a:ext>
            </a:extLst>
          </p:cNvPr>
          <p:cNvSpPr/>
          <p:nvPr/>
        </p:nvSpPr>
        <p:spPr>
          <a:xfrm>
            <a:off x="3164470" y="3429000"/>
            <a:ext cx="2973325" cy="3636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mCherry</a:t>
            </a:r>
            <a:r>
              <a:rPr lang="en-US" sz="1400" dirty="0"/>
              <a:t> Top 5% (A) vs Bottom 5% (B)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155864" y="397771"/>
            <a:ext cx="1002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Dual Reporter HT29(4) vs Single Channel HT29(4) </a:t>
            </a:r>
            <a:r>
              <a:rPr lang="en-US" b="1" dirty="0" err="1"/>
              <a:t>mCherry</a:t>
            </a:r>
            <a:r>
              <a:rPr lang="en-US" b="1" dirty="0"/>
              <a:t> vs Single Channel HT29(4) GFP (S9 vs. S10B)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458024-4966-C44A-A926-121B423279EF}"/>
              </a:ext>
            </a:extLst>
          </p:cNvPr>
          <p:cNvSpPr/>
          <p:nvPr/>
        </p:nvSpPr>
        <p:spPr>
          <a:xfrm>
            <a:off x="8041270" y="3449634"/>
            <a:ext cx="2973325" cy="3636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GFP Top 5% (A) vs Bottom 5% (B)</a:t>
            </a: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F0C79454-C298-1347-B233-E1111A16C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2" y="4505720"/>
            <a:ext cx="1788803" cy="12081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C436F6-3F55-A04D-8CA5-F0DA46D00110}"/>
              </a:ext>
            </a:extLst>
          </p:cNvPr>
          <p:cNvSpPr/>
          <p:nvPr/>
        </p:nvSpPr>
        <p:spPr>
          <a:xfrm>
            <a:off x="262543" y="5109808"/>
            <a:ext cx="1788803" cy="14936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FD050CE8-0B97-7F4F-BC28-757141DC9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61" y="1774494"/>
            <a:ext cx="2377125" cy="130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063C53F-5673-4D48-972C-CE740C13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664" y="1769786"/>
            <a:ext cx="2438400" cy="132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8692BB5B-6598-8D44-8ED8-1F69F14E6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37" y="1789273"/>
            <a:ext cx="2377127" cy="130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6FD3AB17-E0BA-5E41-98DE-BD707656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864" y="1755739"/>
            <a:ext cx="2438401" cy="133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773371CF-22AC-4841-9A5E-93F578741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70" y="1763128"/>
            <a:ext cx="2411394" cy="131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4ACC77A2-BFC5-FF41-84CF-CF6E2A8A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27" y="3965110"/>
            <a:ext cx="4923686" cy="266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7C5E03F-BD1A-D14E-83AD-415A6E53B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23" y="3976183"/>
            <a:ext cx="4851725" cy="265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988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6AE7CE-A6CE-7441-B9EE-7BD889ED821B}"/>
              </a:ext>
            </a:extLst>
          </p:cNvPr>
          <p:cNvSpPr/>
          <p:nvPr/>
        </p:nvSpPr>
        <p:spPr>
          <a:xfrm>
            <a:off x="315538" y="1180266"/>
            <a:ext cx="5422640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Dual Reporter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3769A-5275-5343-8BF7-0DB5973B53DF}"/>
              </a:ext>
            </a:extLst>
          </p:cNvPr>
          <p:cNvSpPr/>
          <p:nvPr/>
        </p:nvSpPr>
        <p:spPr>
          <a:xfrm>
            <a:off x="6445993" y="3858024"/>
            <a:ext cx="5422640" cy="3636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Channel </a:t>
            </a:r>
            <a:r>
              <a:rPr lang="en-US" sz="1400" dirty="0" err="1"/>
              <a:t>mCherry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155864" y="397771"/>
            <a:ext cx="1003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Dual Reporter HT29(4) vs Single Channel HT29(4) </a:t>
            </a:r>
            <a:r>
              <a:rPr lang="en-US" b="1" dirty="0" err="1"/>
              <a:t>mCherry</a:t>
            </a:r>
            <a:r>
              <a:rPr lang="en-US" b="1" dirty="0"/>
              <a:t> vs Single Channel HT29(4) GFP (S9 vs. S10B)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458024-4966-C44A-A926-121B423279EF}"/>
              </a:ext>
            </a:extLst>
          </p:cNvPr>
          <p:cNvSpPr/>
          <p:nvPr/>
        </p:nvSpPr>
        <p:spPr>
          <a:xfrm>
            <a:off x="6445993" y="1180266"/>
            <a:ext cx="5422640" cy="3636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Single Channel GFP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B43A78FE-357D-7B4F-B26B-46D0F9462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38" y="5388315"/>
            <a:ext cx="1788803" cy="12081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0A3A31-2DA5-1946-BBA3-06DF62760A82}"/>
              </a:ext>
            </a:extLst>
          </p:cNvPr>
          <p:cNvSpPr/>
          <p:nvPr/>
        </p:nvSpPr>
        <p:spPr>
          <a:xfrm>
            <a:off x="315539" y="5992403"/>
            <a:ext cx="1788803" cy="14936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2BDBA9F-DECB-FC4E-A660-9EE2B9DD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993" y="1654116"/>
            <a:ext cx="5248333" cy="21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7069B4D6-9591-DC41-8AB3-DE5A57BEF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59" y="4438424"/>
            <a:ext cx="5136667" cy="212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DAAD73CB-90A0-9841-BA08-2D47DC57B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4" y="1751631"/>
            <a:ext cx="57419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688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86EC-1335-7442-A1D1-E14B2ADE2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S1 vs. S2</a:t>
            </a:r>
          </a:p>
        </p:txBody>
      </p:sp>
    </p:spTree>
    <p:extLst>
      <p:ext uri="{BB962C8B-B14F-4D97-AF65-F5344CB8AC3E}">
        <p14:creationId xmlns:p14="http://schemas.microsoft.com/office/powerpoint/2010/main" val="420602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86EC-1335-7442-A1D1-E14B2ADE2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S3 vs. S8</a:t>
            </a:r>
          </a:p>
        </p:txBody>
      </p:sp>
    </p:spTree>
    <p:extLst>
      <p:ext uri="{BB962C8B-B14F-4D97-AF65-F5344CB8AC3E}">
        <p14:creationId xmlns:p14="http://schemas.microsoft.com/office/powerpoint/2010/main" val="2342094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14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S8: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75B8BDA-B4DA-8544-BBDE-D76C80F58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52" y="1419417"/>
            <a:ext cx="4352105" cy="23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5E6A99F0-959A-2140-BBD8-B47CA6AA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52" y="4152135"/>
            <a:ext cx="4352105" cy="2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D082AA5E-8ACC-BB41-A619-48FCCA4C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32" y="1419417"/>
            <a:ext cx="4285229" cy="23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3010D32E-DCA7-B34D-B781-6E161CC97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32" y="4161316"/>
            <a:ext cx="4352105" cy="24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584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10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S8: GFP(A) | Negative(C)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BEFC8BFC-72A8-CB46-B2F1-C2ABB7FA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75054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7FC55B0-51D9-AA4A-B8ED-CA203D676B67}"/>
              </a:ext>
            </a:extLst>
          </p:cNvPr>
          <p:cNvSpPr/>
          <p:nvPr/>
        </p:nvSpPr>
        <p:spPr>
          <a:xfrm>
            <a:off x="261011" y="1237191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360005E-A510-394F-958A-F260CD337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587" y="4168473"/>
            <a:ext cx="4225773" cy="23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608C881B-CA94-1A49-A543-8D7067813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983" y="1461023"/>
            <a:ext cx="4282377" cy="234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822C4DB5-5D09-7841-A3BC-C57E38B1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045" y="1440219"/>
            <a:ext cx="4358400" cy="23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0B8EA337-90F7-0E4E-A680-982C9923B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858" y="4168473"/>
            <a:ext cx="4358400" cy="23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3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12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S8: GFP(A) | Negative(D)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76EFB55-893C-EC41-A205-53762BF3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9FADC3-A46D-EA46-9BAC-1963662D185E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0B303B6-D0AF-8049-A562-E311F24E0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30" y="4152135"/>
            <a:ext cx="4357627" cy="23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D9CCEA42-3B70-2A44-A1A7-8C422C13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016" y="1419417"/>
            <a:ext cx="4363996" cy="23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20665E1E-6CAC-2B4B-8E43-E0598781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19" y="1419416"/>
            <a:ext cx="4363995" cy="238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>
            <a:extLst>
              <a:ext uri="{FF2B5EF4-FFF2-40B4-BE49-F238E27FC236}">
                <a16:creationId xmlns:a16="http://schemas.microsoft.com/office/drawing/2014/main" id="{7151A799-F691-AB4C-A7C8-632203D9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19" y="4152135"/>
            <a:ext cx="4363999" cy="238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724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5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S8: </a:t>
            </a:r>
            <a:r>
              <a:rPr lang="en-US" b="1" dirty="0" err="1"/>
              <a:t>mCherry</a:t>
            </a:r>
            <a:r>
              <a:rPr lang="en-US" b="1" dirty="0"/>
              <a:t> (B) | Negative(C)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CBDA19D-1776-B949-8ED8-5ED641125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579" y="1419417"/>
            <a:ext cx="4457581" cy="243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9A01010-3F6C-904B-B119-32BBBC2F2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58" y="4218807"/>
            <a:ext cx="4505002" cy="243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D17DD19-FA1D-B94D-B9D6-A6F1D1A6E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160" y="1419417"/>
            <a:ext cx="4457583" cy="24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B79953AB-7409-9C4C-8614-6C476261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30C08-BE03-4045-98C8-56669F0625BF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24E1B9E5-CDA5-C444-B83F-71123FC9F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45" y="4218806"/>
            <a:ext cx="4457583" cy="24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25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5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S8: </a:t>
            </a:r>
            <a:r>
              <a:rPr lang="en-US" b="1" dirty="0" err="1"/>
              <a:t>mCherry</a:t>
            </a:r>
            <a:r>
              <a:rPr lang="en-US" b="1" dirty="0"/>
              <a:t> (B) | Negative(D)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F8145B26-448F-504B-8994-20A42DB1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114216-9B8F-B044-AEBC-2C9E3954B6B7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5B62E3EC-3A76-6141-AFE3-74569CAB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855" y="4152135"/>
            <a:ext cx="4212506" cy="233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4A55192C-A7D7-3945-BF48-68F6BDDF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362" y="1540703"/>
            <a:ext cx="4257999" cy="233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F0202E85-B8BA-9C44-9B41-0B40B986F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80" y="1536252"/>
            <a:ext cx="4295077" cy="23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>
            <a:extLst>
              <a:ext uri="{FF2B5EF4-FFF2-40B4-BE49-F238E27FC236}">
                <a16:creationId xmlns:a16="http://schemas.microsoft.com/office/drawing/2014/main" id="{8BA57EE2-EE89-2342-8405-811D0E813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80" y="4152135"/>
            <a:ext cx="4295077" cy="23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64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206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S8 Beta Score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10233" y="451212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37337" y="451212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598279" y="2047695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598279" y="4780413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2AE299C-2EE2-7645-98F2-0F73F836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1035286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8F9F8605-AEB6-DF48-94D5-48E4E871F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3769145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>
            <a:extLst>
              <a:ext uri="{FF2B5EF4-FFF2-40B4-BE49-F238E27FC236}">
                <a16:creationId xmlns:a16="http://schemas.microsoft.com/office/drawing/2014/main" id="{2D2D653F-A771-1E4E-8435-9BC06E5B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34" y="1380034"/>
            <a:ext cx="4606837" cy="18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>
            <a:extLst>
              <a:ext uri="{FF2B5EF4-FFF2-40B4-BE49-F238E27FC236}">
                <a16:creationId xmlns:a16="http://schemas.microsoft.com/office/drawing/2014/main" id="{77318F6E-4373-594E-BA48-2F730E69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638" y="4026454"/>
            <a:ext cx="4534333" cy="18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323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86EC-1335-7442-A1D1-E14B2ADE2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S3 (day 3) vs. S10A (day 7)</a:t>
            </a:r>
          </a:p>
        </p:txBody>
      </p:sp>
    </p:spTree>
    <p:extLst>
      <p:ext uri="{BB962C8B-B14F-4D97-AF65-F5344CB8AC3E}">
        <p14:creationId xmlns:p14="http://schemas.microsoft.com/office/powerpoint/2010/main" val="2281494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40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S10A: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75B8BDA-B4DA-8544-BBDE-D76C80F58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52" y="1419417"/>
            <a:ext cx="4352105" cy="23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5E6A99F0-959A-2140-BBD8-B47CA6AA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52" y="4152135"/>
            <a:ext cx="4352105" cy="2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76CBE1DE-0926-E34D-83D8-E355C5C9E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248" y="1419417"/>
            <a:ext cx="4352107" cy="238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232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36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S10A: GFP(A) | Negative(C)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BEFC8BFC-72A8-CB46-B2F1-C2ABB7FA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75054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7FC55B0-51D9-AA4A-B8ED-CA203D676B67}"/>
              </a:ext>
            </a:extLst>
          </p:cNvPr>
          <p:cNvSpPr/>
          <p:nvPr/>
        </p:nvSpPr>
        <p:spPr>
          <a:xfrm>
            <a:off x="261011" y="1237191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6" name="Picture 6">
            <a:extLst>
              <a:ext uri="{FF2B5EF4-FFF2-40B4-BE49-F238E27FC236}">
                <a16:creationId xmlns:a16="http://schemas.microsoft.com/office/drawing/2014/main" id="{822C4DB5-5D09-7841-A3BC-C57E38B1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045" y="1440219"/>
            <a:ext cx="4358400" cy="23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0B8EA337-90F7-0E4E-A680-982C9923B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858" y="4168473"/>
            <a:ext cx="4358400" cy="23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>
            <a:extLst>
              <a:ext uri="{FF2B5EF4-FFF2-40B4-BE49-F238E27FC236}">
                <a16:creationId xmlns:a16="http://schemas.microsoft.com/office/drawing/2014/main" id="{135367D0-A68A-874B-A1B5-4FFF6BB23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446" y="1440220"/>
            <a:ext cx="4393916" cy="240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0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14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S1 vs. S2: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F27699-C831-AD49-8FB2-3A174D53E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08" y="1419418"/>
            <a:ext cx="4436749" cy="242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D4F6AD-2885-5C4C-B51A-35060CBA0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508" y="4085579"/>
            <a:ext cx="4436748" cy="24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05B6C9A-4135-DD48-B61C-C6382C1C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28" y="1419417"/>
            <a:ext cx="4436748" cy="24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49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24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S10: GFP(A) | Negative(D)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76EFB55-893C-EC41-A205-53762BF3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9FADC3-A46D-EA46-9BAC-1963662D185E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0B303B6-D0AF-8049-A562-E311F24E0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30" y="4152135"/>
            <a:ext cx="4357627" cy="23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D9CCEA42-3B70-2A44-A1A7-8C422C13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016" y="1419417"/>
            <a:ext cx="4363996" cy="23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>
            <a:extLst>
              <a:ext uri="{FF2B5EF4-FFF2-40B4-BE49-F238E27FC236}">
                <a16:creationId xmlns:a16="http://schemas.microsoft.com/office/drawing/2014/main" id="{29DC4EDC-EC76-FD45-A401-5E01C1E4A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520" y="1419418"/>
            <a:ext cx="4363997" cy="23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847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70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S10: </a:t>
            </a:r>
            <a:r>
              <a:rPr lang="en-US" b="1" dirty="0" err="1"/>
              <a:t>mCherry</a:t>
            </a:r>
            <a:r>
              <a:rPr lang="en-US" b="1" dirty="0"/>
              <a:t> (B) | Negative(C)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CBDA19D-1776-B949-8ED8-5ED641125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579" y="1419417"/>
            <a:ext cx="4457581" cy="243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9A01010-3F6C-904B-B119-32BBBC2F2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58" y="4218807"/>
            <a:ext cx="4505002" cy="243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B79953AB-7409-9C4C-8614-6C476261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30C08-BE03-4045-98C8-56669F0625BF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F5C11DB7-A847-E44D-8C2F-6BA07462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160" y="1450783"/>
            <a:ext cx="4378186" cy="23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926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73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S10: </a:t>
            </a:r>
            <a:r>
              <a:rPr lang="en-US" b="1" dirty="0" err="1"/>
              <a:t>mCherry</a:t>
            </a:r>
            <a:r>
              <a:rPr lang="en-US" b="1" dirty="0"/>
              <a:t> (B) | Negative(D)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F8145B26-448F-504B-8994-20A42DB1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114216-9B8F-B044-AEBC-2C9E3954B6B7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F0202E85-B8BA-9C44-9B41-0B40B986F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80" y="1536252"/>
            <a:ext cx="4295077" cy="23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>
            <a:extLst>
              <a:ext uri="{FF2B5EF4-FFF2-40B4-BE49-F238E27FC236}">
                <a16:creationId xmlns:a16="http://schemas.microsoft.com/office/drawing/2014/main" id="{8BA57EE2-EE89-2342-8405-811D0E813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80" y="4152135"/>
            <a:ext cx="4295077" cy="23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>
            <a:extLst>
              <a:ext uri="{FF2B5EF4-FFF2-40B4-BE49-F238E27FC236}">
                <a16:creationId xmlns:a16="http://schemas.microsoft.com/office/drawing/2014/main" id="{8A35D4F8-0552-5B40-B8A7-8DE4B72B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369" y="1536252"/>
            <a:ext cx="4249866" cy="23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01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218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S10 Beta Score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10233" y="451212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37337" y="451212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598279" y="2047695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598279" y="4780413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2AE299C-2EE2-7645-98F2-0F73F836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1035286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8F9F8605-AEB6-DF48-94D5-48E4E871F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3769145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F32DF8FE-392C-8245-AF97-08C45E550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97" y="1035286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837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86EC-1335-7442-A1D1-E14B2ADE2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3539"/>
            <a:ext cx="9144000" cy="2387600"/>
          </a:xfrm>
        </p:spPr>
        <p:txBody>
          <a:bodyPr/>
          <a:lstStyle/>
          <a:p>
            <a:r>
              <a:rPr lang="en-US" dirty="0"/>
              <a:t>S3 of Miniscreen05 vs. </a:t>
            </a:r>
            <a:br>
              <a:rPr lang="en-US" dirty="0"/>
            </a:br>
            <a:r>
              <a:rPr lang="en-US" dirty="0"/>
              <a:t>Primer 4 of Miniscreen04</a:t>
            </a:r>
          </a:p>
        </p:txBody>
      </p:sp>
    </p:spTree>
    <p:extLst>
      <p:ext uri="{BB962C8B-B14F-4D97-AF65-F5344CB8AC3E}">
        <p14:creationId xmlns:p14="http://schemas.microsoft.com/office/powerpoint/2010/main" val="1608485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7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Primer 4: GFP(A) | </a:t>
            </a:r>
            <a:r>
              <a:rPr lang="en-US" b="1" dirty="0" err="1"/>
              <a:t>mCherry</a:t>
            </a:r>
            <a:r>
              <a:rPr lang="en-US" b="1" dirty="0"/>
              <a:t> (B)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Primer 4 at Day 7 (Top 2.5 vs Bottom 5)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75B8BDA-B4DA-8544-BBDE-D76C80F58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52" y="1419417"/>
            <a:ext cx="4352105" cy="23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5E6A99F0-959A-2140-BBD8-B47CA6AA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52" y="4152135"/>
            <a:ext cx="4352105" cy="23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C907102B-1A8D-A948-8687-0BAAA0EA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902" y="2336723"/>
            <a:ext cx="4352104" cy="254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0F7ECD-6D1A-AC40-A995-7F29D0D5DC4F}"/>
              </a:ext>
            </a:extLst>
          </p:cNvPr>
          <p:cNvSpPr txBox="1"/>
          <p:nvPr/>
        </p:nvSpPr>
        <p:spPr>
          <a:xfrm>
            <a:off x="8746967" y="4879114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Linear Scale</a:t>
            </a:r>
          </a:p>
        </p:txBody>
      </p:sp>
    </p:spTree>
    <p:extLst>
      <p:ext uri="{BB962C8B-B14F-4D97-AF65-F5344CB8AC3E}">
        <p14:creationId xmlns:p14="http://schemas.microsoft.com/office/powerpoint/2010/main" val="2587070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69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Primer 4: GFP(A) | Negative(C)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BEFC8BFC-72A8-CB46-B2F1-C2ABB7FA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75054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7FC55B0-51D9-AA4A-B8ED-CA203D676B67}"/>
              </a:ext>
            </a:extLst>
          </p:cNvPr>
          <p:cNvSpPr/>
          <p:nvPr/>
        </p:nvSpPr>
        <p:spPr>
          <a:xfrm>
            <a:off x="261011" y="1237191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6" name="Picture 6">
            <a:extLst>
              <a:ext uri="{FF2B5EF4-FFF2-40B4-BE49-F238E27FC236}">
                <a16:creationId xmlns:a16="http://schemas.microsoft.com/office/drawing/2014/main" id="{822C4DB5-5D09-7841-A3BC-C57E38B1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045" y="1440219"/>
            <a:ext cx="4358400" cy="23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0B8EA337-90F7-0E4E-A680-982C9923B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858" y="4168473"/>
            <a:ext cx="4358400" cy="23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C5461C-7B00-3D46-BBED-8E3ECF1E7F9A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Primer 4 at Day 7 (Top 2.5 vs Bottom 5)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1C719A-144F-9A4C-AC05-6F313A2CBF76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Primer 4 at Day 7 (Top 2.5 vs Bottom 5)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199EBD6-B912-3647-9B2E-356AB111E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902" y="2336723"/>
            <a:ext cx="4352104" cy="254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98C676-01D7-B84C-918A-5EACA7EDE6D4}"/>
              </a:ext>
            </a:extLst>
          </p:cNvPr>
          <p:cNvSpPr txBox="1"/>
          <p:nvPr/>
        </p:nvSpPr>
        <p:spPr>
          <a:xfrm>
            <a:off x="8746967" y="4879114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Linear Scale</a:t>
            </a:r>
          </a:p>
        </p:txBody>
      </p:sp>
    </p:spTree>
    <p:extLst>
      <p:ext uri="{BB962C8B-B14F-4D97-AF65-F5344CB8AC3E}">
        <p14:creationId xmlns:p14="http://schemas.microsoft.com/office/powerpoint/2010/main" val="848011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71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Primer 4: GFP(A) | Negative(D)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Primer 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76EFB55-893C-EC41-A205-53762BF3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9FADC3-A46D-EA46-9BAC-1963662D185E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0B303B6-D0AF-8049-A562-E311F24E0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30" y="4152135"/>
            <a:ext cx="4357627" cy="23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D9CCEA42-3B70-2A44-A1A7-8C422C13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016" y="1419417"/>
            <a:ext cx="4363996" cy="23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4901753-4F21-AC40-93AA-9D96F2AC7138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Primer 4 at Day 7 (Top 2.5 vs Bottom 5)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6792943B-E9B8-F249-BCEC-E9364837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902" y="2336723"/>
            <a:ext cx="4352104" cy="254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7B558B-9704-764E-85D0-FF06168C0F59}"/>
              </a:ext>
            </a:extLst>
          </p:cNvPr>
          <p:cNvSpPr txBox="1"/>
          <p:nvPr/>
        </p:nvSpPr>
        <p:spPr>
          <a:xfrm>
            <a:off x="8746967" y="4887065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Linear Scale</a:t>
            </a:r>
          </a:p>
        </p:txBody>
      </p:sp>
    </p:spTree>
    <p:extLst>
      <p:ext uri="{BB962C8B-B14F-4D97-AF65-F5344CB8AC3E}">
        <p14:creationId xmlns:p14="http://schemas.microsoft.com/office/powerpoint/2010/main" val="1407596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418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Primer 4: </a:t>
            </a:r>
            <a:r>
              <a:rPr lang="en-US" b="1" dirty="0" err="1"/>
              <a:t>mCherry</a:t>
            </a:r>
            <a:r>
              <a:rPr lang="en-US" b="1" dirty="0"/>
              <a:t> (B) | Negative(C)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CBDA19D-1776-B949-8ED8-5ED641125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579" y="1419417"/>
            <a:ext cx="4457581" cy="243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9A01010-3F6C-904B-B119-32BBBC2F2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58" y="4218807"/>
            <a:ext cx="4505002" cy="243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B79953AB-7409-9C4C-8614-6C476261B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30C08-BE03-4045-98C8-56669F0625BF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AF1EA-089F-DE45-9E9A-CBA678B0A6C1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Primer 4 at Day 7 (Top 2.5 vs Bottom 5)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48D3A716-EAAF-C24E-B2C2-9476D36B6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902" y="2336723"/>
            <a:ext cx="4352104" cy="254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20DEAE-93F8-7E47-A393-9A5B97869388}"/>
              </a:ext>
            </a:extLst>
          </p:cNvPr>
          <p:cNvSpPr txBox="1"/>
          <p:nvPr/>
        </p:nvSpPr>
        <p:spPr>
          <a:xfrm>
            <a:off x="8746967" y="4879114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Linear Scale</a:t>
            </a:r>
          </a:p>
        </p:txBody>
      </p:sp>
    </p:spTree>
    <p:extLst>
      <p:ext uri="{BB962C8B-B14F-4D97-AF65-F5344CB8AC3E}">
        <p14:creationId xmlns:p14="http://schemas.microsoft.com/office/powerpoint/2010/main" val="3107208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420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Primer 4: </a:t>
            </a:r>
            <a:r>
              <a:rPr lang="en-US" b="1" dirty="0" err="1"/>
              <a:t>mCherry</a:t>
            </a:r>
            <a:r>
              <a:rPr lang="en-US" b="1" dirty="0"/>
              <a:t> (B) | Negative(D)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F8145B26-448F-504B-8994-20A42DB1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114216-9B8F-B044-AEBC-2C9E3954B6B7}"/>
              </a:ext>
            </a:extLst>
          </p:cNvPr>
          <p:cNvSpPr/>
          <p:nvPr/>
        </p:nvSpPr>
        <p:spPr>
          <a:xfrm>
            <a:off x="261011" y="1229240"/>
            <a:ext cx="1788803" cy="11453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F0202E85-B8BA-9C44-9B41-0B40B986F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80" y="1536252"/>
            <a:ext cx="4295077" cy="23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>
            <a:extLst>
              <a:ext uri="{FF2B5EF4-FFF2-40B4-BE49-F238E27FC236}">
                <a16:creationId xmlns:a16="http://schemas.microsoft.com/office/drawing/2014/main" id="{8BA57EE2-EE89-2342-8405-811D0E813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80" y="4152135"/>
            <a:ext cx="4295077" cy="23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EDD1ED-8F22-9543-B0FF-EF4B304683AC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Primer 4 at Day 7 (Top 2.5 vs Bottom 5)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4AB40161-9829-9C41-A49C-0ECA4377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902" y="2336723"/>
            <a:ext cx="4352104" cy="254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F4C8B8-34C1-8142-B883-2554010C1262}"/>
              </a:ext>
            </a:extLst>
          </p:cNvPr>
          <p:cNvSpPr txBox="1"/>
          <p:nvPr/>
        </p:nvSpPr>
        <p:spPr>
          <a:xfrm>
            <a:off x="8746967" y="4879114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Linear Scale</a:t>
            </a:r>
          </a:p>
        </p:txBody>
      </p:sp>
    </p:spTree>
    <p:extLst>
      <p:ext uri="{BB962C8B-B14F-4D97-AF65-F5344CB8AC3E}">
        <p14:creationId xmlns:p14="http://schemas.microsoft.com/office/powerpoint/2010/main" val="273483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10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S1 vs. S2: GFP(A) | Negative(C)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31E5B9C-7973-EE49-A7DB-1026B8848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66" y="1546120"/>
            <a:ext cx="4543023" cy="24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FF8D6C-772E-A34E-A3F3-FB5487D64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934" y="1546120"/>
            <a:ext cx="4317323" cy="23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44115DB-02AE-3C4B-8D53-8D752B3AE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08" y="4152135"/>
            <a:ext cx="4317324" cy="23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632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26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S3 vs. Primer 4 Beta Score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10233" y="451212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37337" y="451212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Primer 4 at Day 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598279" y="2047695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598279" y="4780413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2AE299C-2EE2-7645-98F2-0F73F836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1035286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8F9F8605-AEB6-DF48-94D5-48E4E871F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8" y="3769145"/>
            <a:ext cx="4301958" cy="25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>
            <a:extLst>
              <a:ext uri="{FF2B5EF4-FFF2-40B4-BE49-F238E27FC236}">
                <a16:creationId xmlns:a16="http://schemas.microsoft.com/office/drawing/2014/main" id="{1B6DDF5A-631A-9D4A-B4EC-94F7E97B6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06" y="2319807"/>
            <a:ext cx="4687271" cy="269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4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12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S1 vs. S2: GFP(A) | Negative(D)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38B43C-70A0-2443-B670-D362218CC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582" y="1419417"/>
            <a:ext cx="4419575" cy="241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A74DE8F-BB82-394C-83F1-E55A0FEE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5" y="4128200"/>
            <a:ext cx="4550787" cy="249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8696C8B-77B3-564C-9EDD-896599F4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608" y="1419417"/>
            <a:ext cx="4456966" cy="241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6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5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S1 vs. S2: </a:t>
            </a:r>
            <a:r>
              <a:rPr lang="en-US" b="1" dirty="0" err="1"/>
              <a:t>mCherry</a:t>
            </a:r>
            <a:r>
              <a:rPr lang="en-US" b="1" dirty="0"/>
              <a:t> (B) | Negative(C)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CBDA19D-1776-B949-8ED8-5ED641125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579" y="1419417"/>
            <a:ext cx="4457581" cy="243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9A01010-3F6C-904B-B119-32BBBC2F2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58" y="4218807"/>
            <a:ext cx="4505002" cy="243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D17DD19-FA1D-B94D-B9D6-A6F1D1A6E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160" y="1419417"/>
            <a:ext cx="4457583" cy="24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3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35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S1 vs. S2: </a:t>
            </a:r>
            <a:r>
              <a:rPr lang="en-US" b="1" dirty="0" err="1"/>
              <a:t>mCherry</a:t>
            </a:r>
            <a:r>
              <a:rPr lang="en-US" b="1" dirty="0"/>
              <a:t> (B) | Negative(D)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43484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70588" y="767103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631530" y="2363586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631530" y="5096304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B39A564-F581-8D47-BF56-625281F6C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922" y="1419417"/>
            <a:ext cx="4427104" cy="244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B046E42-C4A0-0643-A683-9725E1A11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14" y="1419417"/>
            <a:ext cx="4474912" cy="244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69549C0-8325-1546-AB8D-F6D7C606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547" y="4187595"/>
            <a:ext cx="4571645" cy="250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03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45667A-5924-0749-B6D0-B62EDBAAFE30}"/>
              </a:ext>
            </a:extLst>
          </p:cNvPr>
          <p:cNvSpPr txBox="1"/>
          <p:nvPr/>
        </p:nvSpPr>
        <p:spPr>
          <a:xfrm>
            <a:off x="261011" y="272124"/>
            <a:ext cx="206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S1 vs. S2 Beta Score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1463DE2-389E-8B44-B43F-4E6E9DD5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1" y="767103"/>
            <a:ext cx="1788803" cy="120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FAEF18-ECC7-EF43-846C-061A8F099D51}"/>
              </a:ext>
            </a:extLst>
          </p:cNvPr>
          <p:cNvSpPr/>
          <p:nvPr/>
        </p:nvSpPr>
        <p:spPr>
          <a:xfrm>
            <a:off x="261011" y="948995"/>
            <a:ext cx="1788803" cy="2839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D0510-C186-6848-BE4E-C9CC310FEE49}"/>
              </a:ext>
            </a:extLst>
          </p:cNvPr>
          <p:cNvSpPr/>
          <p:nvPr/>
        </p:nvSpPr>
        <p:spPr>
          <a:xfrm>
            <a:off x="3110233" y="451212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F0390-4230-3D4F-B416-3436C0E396F2}"/>
              </a:ext>
            </a:extLst>
          </p:cNvPr>
          <p:cNvSpPr/>
          <p:nvPr/>
        </p:nvSpPr>
        <p:spPr>
          <a:xfrm>
            <a:off x="7537337" y="451212"/>
            <a:ext cx="4225773" cy="323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36FC93-75BD-064B-855D-DB26D3ECA99D}"/>
              </a:ext>
            </a:extLst>
          </p:cNvPr>
          <p:cNvSpPr/>
          <p:nvPr/>
        </p:nvSpPr>
        <p:spPr>
          <a:xfrm rot="16200000">
            <a:off x="1598279" y="2047695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C8B18C-28D9-7043-BA67-9A53DD867365}"/>
              </a:ext>
            </a:extLst>
          </p:cNvPr>
          <p:cNvSpPr/>
          <p:nvPr/>
        </p:nvSpPr>
        <p:spPr>
          <a:xfrm rot="16200000">
            <a:off x="1598279" y="4780413"/>
            <a:ext cx="2245146" cy="35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978D90-12C7-EF4B-B8B5-5384CC22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793" y="954664"/>
            <a:ext cx="4334115" cy="258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013AB38-78D3-1446-8FA8-AFEC87DC8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793" y="3722521"/>
            <a:ext cx="4334116" cy="258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E2E0B89-7F0B-014B-B9BD-528F0A6E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95" y="954664"/>
            <a:ext cx="4334115" cy="258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3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1038</Words>
  <Application>Microsoft Macintosh PowerPoint</Application>
  <PresentationFormat>Widescreen</PresentationFormat>
  <Paragraphs>242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Progress Update</vt:lpstr>
      <vt:lpstr>PowerPoint Presentation</vt:lpstr>
      <vt:lpstr>S1 vs. 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S3 vs. S4 vs. S5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S6 vs. S7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S8 vs. S10A</vt:lpstr>
      <vt:lpstr>PowerPoint Presentation</vt:lpstr>
      <vt:lpstr>PowerPoint Presentation</vt:lpstr>
      <vt:lpstr>S9 vs. S10B</vt:lpstr>
      <vt:lpstr>PowerPoint Presentation</vt:lpstr>
      <vt:lpstr>PowerPoint Presentation</vt:lpstr>
      <vt:lpstr>S3 vs. S8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S3 (day 3) vs. S10A (day 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S3 of Miniscreen05 vs.  Primer 4 of Miniscreen04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Update</dc:title>
  <dc:creator>David Chen</dc:creator>
  <cp:lastModifiedBy>David Chen</cp:lastModifiedBy>
  <cp:revision>48</cp:revision>
  <dcterms:created xsi:type="dcterms:W3CDTF">2021-01-13T18:19:06Z</dcterms:created>
  <dcterms:modified xsi:type="dcterms:W3CDTF">2021-02-24T01:14:02Z</dcterms:modified>
</cp:coreProperties>
</file>